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7" r:id="rId5"/>
    <p:sldId id="259" r:id="rId6"/>
    <p:sldId id="263" r:id="rId7"/>
    <p:sldId id="261" r:id="rId8"/>
    <p:sldId id="262" r:id="rId9"/>
    <p:sldId id="260" r:id="rId10"/>
    <p:sldId id="264" r:id="rId11"/>
    <p:sldId id="265" r:id="rId12"/>
    <p:sldId id="266"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84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B62AB4-81EC-5349-8806-57FEF60EECBC}" type="datetimeFigureOut">
              <a:rPr lang="en-US" smtClean="0"/>
              <a:t>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46885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62AB4-81EC-5349-8806-57FEF60EECBC}" type="datetimeFigureOut">
              <a:rPr lang="en-US" smtClean="0"/>
              <a:t>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417565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62AB4-81EC-5349-8806-57FEF60EECBC}" type="datetimeFigureOut">
              <a:rPr lang="en-US" smtClean="0"/>
              <a:t>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9309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62AB4-81EC-5349-8806-57FEF60EECBC}" type="datetimeFigureOut">
              <a:rPr lang="en-US" smtClean="0"/>
              <a:t>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361717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62AB4-81EC-5349-8806-57FEF60EECBC}" type="datetimeFigureOut">
              <a:rPr lang="en-US" smtClean="0"/>
              <a:t>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187840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B62AB4-81EC-5349-8806-57FEF60EECBC}" type="datetimeFigureOut">
              <a:rPr lang="en-US" smtClean="0"/>
              <a:t>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321411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B62AB4-81EC-5349-8806-57FEF60EECBC}" type="datetimeFigureOut">
              <a:rPr lang="en-US" smtClean="0"/>
              <a:t>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1122707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B62AB4-81EC-5349-8806-57FEF60EECBC}" type="datetimeFigureOut">
              <a:rPr lang="en-US" smtClean="0"/>
              <a:t>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347792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62AB4-81EC-5349-8806-57FEF60EECBC}" type="datetimeFigureOut">
              <a:rPr lang="en-US" smtClean="0"/>
              <a:t>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15943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62AB4-81EC-5349-8806-57FEF60EECBC}" type="datetimeFigureOut">
              <a:rPr lang="en-US" smtClean="0"/>
              <a:t>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416115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62AB4-81EC-5349-8806-57FEF60EECBC}" type="datetimeFigureOut">
              <a:rPr lang="en-US" smtClean="0"/>
              <a:t>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8CB12-E724-5444-9DA2-53AF38BD437E}" type="slidenum">
              <a:rPr lang="en-US" smtClean="0"/>
              <a:t>‹#›</a:t>
            </a:fld>
            <a:endParaRPr lang="en-US"/>
          </a:p>
        </p:txBody>
      </p:sp>
    </p:spTree>
    <p:extLst>
      <p:ext uri="{BB962C8B-B14F-4D97-AF65-F5344CB8AC3E}">
        <p14:creationId xmlns:p14="http://schemas.microsoft.com/office/powerpoint/2010/main" val="38889850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62AB4-81EC-5349-8806-57FEF60EECBC}" type="datetimeFigureOut">
              <a:rPr lang="en-US" smtClean="0"/>
              <a:t>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8CB12-E724-5444-9DA2-53AF38BD437E}" type="slidenum">
              <a:rPr lang="en-US" smtClean="0"/>
              <a:t>‹#›</a:t>
            </a:fld>
            <a:endParaRPr lang="en-US"/>
          </a:p>
        </p:txBody>
      </p:sp>
    </p:spTree>
    <p:extLst>
      <p:ext uri="{BB962C8B-B14F-4D97-AF65-F5344CB8AC3E}">
        <p14:creationId xmlns:p14="http://schemas.microsoft.com/office/powerpoint/2010/main" val="232374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865876" y="970480"/>
            <a:ext cx="7417662" cy="4524315"/>
          </a:xfrm>
          <a:prstGeom prst="rect">
            <a:avLst/>
          </a:prstGeom>
        </p:spPr>
        <p:txBody>
          <a:bodyPr wrap="square">
            <a:spAutoFit/>
          </a:bodyPr>
          <a:lstStyle/>
          <a:p>
            <a:r>
              <a:rPr lang="en-US" sz="2400" dirty="0" smtClean="0">
                <a:solidFill>
                  <a:schemeClr val="bg1"/>
                </a:solidFill>
              </a:rPr>
              <a:t>Erica writes:</a:t>
            </a:r>
          </a:p>
          <a:p>
            <a:endParaRPr lang="en-US" sz="2400" dirty="0">
              <a:solidFill>
                <a:schemeClr val="bg1"/>
              </a:solidFill>
            </a:endParaRPr>
          </a:p>
          <a:p>
            <a:r>
              <a:rPr lang="en-US" sz="2400" dirty="0" smtClean="0">
                <a:solidFill>
                  <a:schemeClr val="bg1"/>
                </a:solidFill>
              </a:rPr>
              <a:t>Also</a:t>
            </a:r>
            <a:r>
              <a:rPr lang="en-US" sz="2400" dirty="0">
                <a:solidFill>
                  <a:schemeClr val="bg1"/>
                </a:solidFill>
              </a:rPr>
              <a:t>, I mentioned this in an earlier email but I think it was buried in a long email about the paper.  For your lab meeting talks, it would be really interesting and useful to hear about how grants work from your end.  Basically, how do you take the funding you have from RO1s, foundations, </a:t>
            </a:r>
            <a:r>
              <a:rPr lang="en-US" sz="2400" dirty="0" err="1">
                <a:solidFill>
                  <a:schemeClr val="bg1"/>
                </a:solidFill>
              </a:rPr>
              <a:t>etc</a:t>
            </a:r>
            <a:r>
              <a:rPr lang="en-US" sz="2400" dirty="0">
                <a:solidFill>
                  <a:schemeClr val="bg1"/>
                </a:solidFill>
              </a:rPr>
              <a:t> and figure out how to distribute it between resources, people, etc.  I'd be interested to hear a little about the logistics, and also about how you decide where it's best to send resources (like choosing a new postdoc </a:t>
            </a:r>
            <a:r>
              <a:rPr lang="en-US" sz="2400" dirty="0" err="1">
                <a:solidFill>
                  <a:schemeClr val="bg1"/>
                </a:solidFill>
              </a:rPr>
              <a:t>vs</a:t>
            </a:r>
            <a:r>
              <a:rPr lang="en-US" sz="2400" dirty="0">
                <a:solidFill>
                  <a:schemeClr val="bg1"/>
                </a:solidFill>
              </a:rPr>
              <a:t> a new piece of equipment.)</a:t>
            </a:r>
          </a:p>
        </p:txBody>
      </p:sp>
    </p:spTree>
    <p:extLst>
      <p:ext uri="{BB962C8B-B14F-4D97-AF65-F5344CB8AC3E}">
        <p14:creationId xmlns:p14="http://schemas.microsoft.com/office/powerpoint/2010/main" val="2500206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What are some of the strategies that we use?</a:t>
            </a:r>
            <a:endParaRPr lang="en-US" dirty="0" smtClean="0">
              <a:solidFill>
                <a:srgbClr val="FFFF00"/>
              </a:solidFill>
            </a:endParaRPr>
          </a:p>
        </p:txBody>
      </p:sp>
      <p:sp>
        <p:nvSpPr>
          <p:cNvPr id="3" name="TextBox 2"/>
          <p:cNvSpPr txBox="1"/>
          <p:nvPr/>
        </p:nvSpPr>
        <p:spPr>
          <a:xfrm>
            <a:off x="577257" y="1717216"/>
            <a:ext cx="8124788" cy="4524316"/>
          </a:xfrm>
          <a:prstGeom prst="rect">
            <a:avLst/>
          </a:prstGeom>
          <a:noFill/>
        </p:spPr>
        <p:txBody>
          <a:bodyPr wrap="square" rtlCol="0">
            <a:spAutoFit/>
          </a:bodyPr>
          <a:lstStyle/>
          <a:p>
            <a:r>
              <a:rPr lang="en-US" sz="3600" dirty="0" smtClean="0">
                <a:solidFill>
                  <a:schemeClr val="bg1"/>
                </a:solidFill>
              </a:rPr>
              <a:t>Diversification across types and durations of awards….</a:t>
            </a:r>
          </a:p>
          <a:p>
            <a:pPr marL="571500" indent="-571500">
              <a:buFontTx/>
              <a:buChar char="-"/>
            </a:pPr>
            <a:r>
              <a:rPr lang="en-US" sz="3600" dirty="0" smtClean="0">
                <a:solidFill>
                  <a:srgbClr val="FF6600"/>
                </a:solidFill>
              </a:rPr>
              <a:t>Startup</a:t>
            </a:r>
          </a:p>
          <a:p>
            <a:pPr marL="571500" indent="-571500">
              <a:buFontTx/>
              <a:buChar char="-"/>
            </a:pPr>
            <a:r>
              <a:rPr lang="en-US" sz="3600" dirty="0" smtClean="0">
                <a:solidFill>
                  <a:schemeClr val="bg1"/>
                </a:solidFill>
              </a:rPr>
              <a:t>Fellowships</a:t>
            </a:r>
            <a:endParaRPr lang="en-US" sz="3600" dirty="0">
              <a:solidFill>
                <a:schemeClr val="bg1"/>
              </a:solidFill>
            </a:endParaRPr>
          </a:p>
          <a:p>
            <a:pPr marL="571500" indent="-571500">
              <a:buFontTx/>
              <a:buChar char="-"/>
            </a:pPr>
            <a:r>
              <a:rPr lang="en-US" sz="3600" dirty="0" smtClean="0">
                <a:solidFill>
                  <a:schemeClr val="bg1"/>
                </a:solidFill>
              </a:rPr>
              <a:t>Grants – NIH,</a:t>
            </a:r>
            <a:r>
              <a:rPr lang="en-US" sz="3600" dirty="0">
                <a:solidFill>
                  <a:schemeClr val="bg1"/>
                </a:solidFill>
              </a:rPr>
              <a:t> </a:t>
            </a:r>
            <a:r>
              <a:rPr lang="en-US" sz="3600" dirty="0" smtClean="0">
                <a:solidFill>
                  <a:schemeClr val="bg1"/>
                </a:solidFill>
              </a:rPr>
              <a:t>Foundations, </a:t>
            </a:r>
            <a:endParaRPr lang="en-US" sz="3600" dirty="0">
              <a:solidFill>
                <a:schemeClr val="bg1"/>
              </a:solidFill>
            </a:endParaRPr>
          </a:p>
          <a:p>
            <a:pPr marL="571500" indent="-571500">
              <a:buFontTx/>
              <a:buChar char="-"/>
            </a:pPr>
            <a:r>
              <a:rPr lang="en-US" sz="3600" dirty="0" smtClean="0">
                <a:solidFill>
                  <a:schemeClr val="bg1"/>
                </a:solidFill>
              </a:rPr>
              <a:t>Contracts</a:t>
            </a:r>
            <a:r>
              <a:rPr lang="en-US" sz="3600" dirty="0">
                <a:solidFill>
                  <a:schemeClr val="bg1"/>
                </a:solidFill>
              </a:rPr>
              <a:t> </a:t>
            </a:r>
            <a:r>
              <a:rPr lang="en-US" sz="3600" dirty="0" smtClean="0">
                <a:solidFill>
                  <a:schemeClr val="bg1"/>
                </a:solidFill>
              </a:rPr>
              <a:t>– NIH, Foundations, </a:t>
            </a:r>
            <a:r>
              <a:rPr lang="en-US" sz="3600" dirty="0" smtClean="0">
                <a:solidFill>
                  <a:srgbClr val="FF6600"/>
                </a:solidFill>
              </a:rPr>
              <a:t>Industry</a:t>
            </a:r>
          </a:p>
          <a:p>
            <a:pPr marL="571500" indent="-571500">
              <a:buFontTx/>
              <a:buChar char="-"/>
            </a:pPr>
            <a:r>
              <a:rPr lang="en-US" sz="3600" dirty="0" smtClean="0">
                <a:solidFill>
                  <a:srgbClr val="FF6600"/>
                </a:solidFill>
              </a:rPr>
              <a:t>Philanthropy</a:t>
            </a:r>
          </a:p>
          <a:p>
            <a:pPr marL="571500" indent="-571500">
              <a:buFontTx/>
              <a:buChar char="-"/>
            </a:pPr>
            <a:r>
              <a:rPr lang="en-US" sz="3600" dirty="0" smtClean="0">
                <a:solidFill>
                  <a:schemeClr val="bg1"/>
                </a:solidFill>
              </a:rPr>
              <a:t>1, 2, 3, 5 year awards</a:t>
            </a:r>
            <a:endParaRPr lang="en-US" sz="3600" dirty="0">
              <a:solidFill>
                <a:schemeClr val="bg1"/>
              </a:solidFill>
            </a:endParaRPr>
          </a:p>
        </p:txBody>
      </p:sp>
    </p:spTree>
    <p:extLst>
      <p:ext uri="{BB962C8B-B14F-4D97-AF65-F5344CB8AC3E}">
        <p14:creationId xmlns:p14="http://schemas.microsoft.com/office/powerpoint/2010/main" val="17298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What are some of the strategies that we use?</a:t>
            </a:r>
            <a:endParaRPr lang="en-US" dirty="0" smtClean="0">
              <a:solidFill>
                <a:srgbClr val="FFFF00"/>
              </a:solidFill>
            </a:endParaRPr>
          </a:p>
        </p:txBody>
      </p:sp>
      <p:sp>
        <p:nvSpPr>
          <p:cNvPr id="3" name="TextBox 2"/>
          <p:cNvSpPr txBox="1"/>
          <p:nvPr/>
        </p:nvSpPr>
        <p:spPr>
          <a:xfrm>
            <a:off x="577257" y="1717216"/>
            <a:ext cx="8124788" cy="2862322"/>
          </a:xfrm>
          <a:prstGeom prst="rect">
            <a:avLst/>
          </a:prstGeom>
          <a:noFill/>
        </p:spPr>
        <p:txBody>
          <a:bodyPr wrap="square" rtlCol="0">
            <a:spAutoFit/>
          </a:bodyPr>
          <a:lstStyle/>
          <a:p>
            <a:r>
              <a:rPr lang="en-US" sz="3600" dirty="0" smtClean="0">
                <a:solidFill>
                  <a:schemeClr val="bg1"/>
                </a:solidFill>
              </a:rPr>
              <a:t>Diversification across scientific areas and approaches….</a:t>
            </a:r>
          </a:p>
          <a:p>
            <a:pPr marL="571500" indent="-571500">
              <a:buFontTx/>
              <a:buChar char="-"/>
            </a:pPr>
            <a:r>
              <a:rPr lang="en-US" sz="3600" dirty="0" smtClean="0">
                <a:solidFill>
                  <a:schemeClr val="bg1"/>
                </a:solidFill>
              </a:rPr>
              <a:t>Basic science vs. Translational science</a:t>
            </a:r>
          </a:p>
          <a:p>
            <a:pPr marL="571500" indent="-571500">
              <a:buFontTx/>
              <a:buChar char="-"/>
            </a:pPr>
            <a:r>
              <a:rPr lang="en-US" sz="3600" dirty="0" smtClean="0">
                <a:solidFill>
                  <a:schemeClr val="bg1"/>
                </a:solidFill>
              </a:rPr>
              <a:t>Biology vs. Technology Development</a:t>
            </a:r>
            <a:endParaRPr lang="en-US" sz="3600" dirty="0">
              <a:solidFill>
                <a:schemeClr val="bg1"/>
              </a:solidFill>
            </a:endParaRPr>
          </a:p>
          <a:p>
            <a:pPr marL="571500" indent="-571500">
              <a:buFontTx/>
              <a:buChar char="-"/>
            </a:pPr>
            <a:r>
              <a:rPr lang="en-US" sz="3600" dirty="0" smtClean="0">
                <a:solidFill>
                  <a:schemeClr val="bg1"/>
                </a:solidFill>
              </a:rPr>
              <a:t>In vitro vs. In vivo</a:t>
            </a:r>
            <a:endParaRPr lang="en-US" sz="3600" dirty="0">
              <a:solidFill>
                <a:schemeClr val="bg1"/>
              </a:solidFill>
            </a:endParaRPr>
          </a:p>
        </p:txBody>
      </p:sp>
    </p:spTree>
    <p:extLst>
      <p:ext uri="{BB962C8B-B14F-4D97-AF65-F5344CB8AC3E}">
        <p14:creationId xmlns:p14="http://schemas.microsoft.com/office/powerpoint/2010/main" val="102185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Grants Management 101</a:t>
            </a:r>
            <a:endParaRPr lang="en-US" dirty="0">
              <a:solidFill>
                <a:srgbClr val="FFFF00"/>
              </a:solidFill>
            </a:endParaRPr>
          </a:p>
        </p:txBody>
      </p:sp>
      <p:sp>
        <p:nvSpPr>
          <p:cNvPr id="3" name="Content Placeholder 2"/>
          <p:cNvSpPr>
            <a:spLocks noGrp="1"/>
          </p:cNvSpPr>
          <p:nvPr>
            <p:ph idx="1"/>
          </p:nvPr>
        </p:nvSpPr>
        <p:spPr>
          <a:xfrm>
            <a:off x="630372" y="1470330"/>
            <a:ext cx="7912924" cy="4936723"/>
          </a:xfrm>
        </p:spPr>
        <p:txBody>
          <a:bodyPr>
            <a:normAutofit fontScale="85000" lnSpcReduction="10000"/>
          </a:bodyPr>
          <a:lstStyle/>
          <a:p>
            <a:r>
              <a:rPr lang="en-US" dirty="0" smtClean="0">
                <a:solidFill>
                  <a:schemeClr val="bg1"/>
                </a:solidFill>
              </a:rPr>
              <a:t>What are the types of funding and how can they be used? </a:t>
            </a:r>
            <a:r>
              <a:rPr lang="en-US" dirty="0" smtClean="0">
                <a:solidFill>
                  <a:schemeClr val="tx2">
                    <a:lumMod val="60000"/>
                    <a:lumOff val="40000"/>
                  </a:schemeClr>
                </a:solidFill>
              </a:rPr>
              <a:t>2-5 types that vary in flexibility</a:t>
            </a:r>
          </a:p>
          <a:p>
            <a:r>
              <a:rPr lang="en-US" dirty="0" smtClean="0">
                <a:solidFill>
                  <a:schemeClr val="bg1"/>
                </a:solidFill>
              </a:rPr>
              <a:t>What are the central challenges of grants management? </a:t>
            </a:r>
            <a:r>
              <a:rPr lang="en-US" dirty="0" smtClean="0">
                <a:solidFill>
                  <a:srgbClr val="558ED5"/>
                </a:solidFill>
              </a:rPr>
              <a:t>Creating a stable environment to training scientists and make discoveries in a funding environment that is unstable</a:t>
            </a:r>
          </a:p>
          <a:p>
            <a:r>
              <a:rPr lang="en-US" dirty="0" smtClean="0">
                <a:solidFill>
                  <a:schemeClr val="bg1"/>
                </a:solidFill>
              </a:rPr>
              <a:t>What can happen if you mismanage? </a:t>
            </a:r>
            <a:r>
              <a:rPr lang="en-US" dirty="0" smtClean="0">
                <a:solidFill>
                  <a:srgbClr val="558ED5"/>
                </a:solidFill>
              </a:rPr>
              <a:t>Bad things</a:t>
            </a:r>
          </a:p>
          <a:p>
            <a:r>
              <a:rPr lang="en-US" dirty="0" smtClean="0">
                <a:solidFill>
                  <a:schemeClr val="bg1"/>
                </a:solidFill>
              </a:rPr>
              <a:t>What are some of the strategies that we use? </a:t>
            </a:r>
            <a:r>
              <a:rPr lang="en-US" dirty="0" smtClean="0">
                <a:solidFill>
                  <a:srgbClr val="558ED5"/>
                </a:solidFill>
              </a:rPr>
              <a:t>Try to maintain a relatively big lab that works in diverse scientific areas supported with a relatively large grant portfolio made up of different types of awards from diverse sources</a:t>
            </a:r>
          </a:p>
          <a:p>
            <a:endParaRPr lang="en-US" dirty="0">
              <a:solidFill>
                <a:schemeClr val="bg1"/>
              </a:solidFill>
            </a:endParaRPr>
          </a:p>
        </p:txBody>
      </p:sp>
    </p:spTree>
    <p:extLst>
      <p:ext uri="{BB962C8B-B14F-4D97-AF65-F5344CB8AC3E}">
        <p14:creationId xmlns:p14="http://schemas.microsoft.com/office/powerpoint/2010/main" val="2767634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Feedback on the Mentoring Survey</a:t>
            </a:r>
            <a:endParaRPr lang="en-US" dirty="0">
              <a:solidFill>
                <a:srgbClr val="FFFF00"/>
              </a:solidFill>
            </a:endParaRPr>
          </a:p>
        </p:txBody>
      </p:sp>
      <p:sp>
        <p:nvSpPr>
          <p:cNvPr id="3" name="Content Placeholder 2"/>
          <p:cNvSpPr>
            <a:spLocks noGrp="1"/>
          </p:cNvSpPr>
          <p:nvPr>
            <p:ph idx="1"/>
          </p:nvPr>
        </p:nvSpPr>
        <p:spPr>
          <a:xfrm>
            <a:off x="735993" y="1513620"/>
            <a:ext cx="7720717" cy="4980017"/>
          </a:xfrm>
        </p:spPr>
        <p:txBody>
          <a:bodyPr>
            <a:normAutofit fontScale="92500" lnSpcReduction="10000"/>
          </a:bodyPr>
          <a:lstStyle/>
          <a:p>
            <a:r>
              <a:rPr lang="en-US" dirty="0" smtClean="0">
                <a:solidFill>
                  <a:schemeClr val="bg1"/>
                </a:solidFill>
              </a:rPr>
              <a:t>Mentoring philosophy – needs differ depending on people’s skill sets and development stage – tailor the approach but know my limitations</a:t>
            </a:r>
          </a:p>
          <a:p>
            <a:r>
              <a:rPr lang="en-US" dirty="0" smtClean="0">
                <a:solidFill>
                  <a:schemeClr val="bg1"/>
                </a:solidFill>
              </a:rPr>
              <a:t>Apprenticeship – transparency, foster independence</a:t>
            </a:r>
          </a:p>
          <a:p>
            <a:r>
              <a:rPr lang="en-US" dirty="0" smtClean="0">
                <a:solidFill>
                  <a:schemeClr val="bg1"/>
                </a:solidFill>
              </a:rPr>
              <a:t>Personal meetings – tailored to the need – what do I need?, set career goals, offer accountability, sounding board, from abstract ideas to a concrete research plan, hypotheses, experiments, iterative</a:t>
            </a:r>
          </a:p>
        </p:txBody>
      </p:sp>
    </p:spTree>
    <p:extLst>
      <p:ext uri="{BB962C8B-B14F-4D97-AF65-F5344CB8AC3E}">
        <p14:creationId xmlns:p14="http://schemas.microsoft.com/office/powerpoint/2010/main" val="323825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Grants Management 101</a:t>
            </a:r>
            <a:endParaRPr lang="en-US" dirty="0">
              <a:solidFill>
                <a:srgbClr val="FFFF00"/>
              </a:solidFill>
            </a:endParaRPr>
          </a:p>
        </p:txBody>
      </p:sp>
      <p:sp>
        <p:nvSpPr>
          <p:cNvPr id="3" name="Content Placeholder 2"/>
          <p:cNvSpPr>
            <a:spLocks noGrp="1"/>
          </p:cNvSpPr>
          <p:nvPr>
            <p:ph idx="1"/>
          </p:nvPr>
        </p:nvSpPr>
        <p:spPr>
          <a:xfrm>
            <a:off x="630372" y="1600200"/>
            <a:ext cx="7912924" cy="4525963"/>
          </a:xfrm>
        </p:spPr>
        <p:txBody>
          <a:bodyPr/>
          <a:lstStyle/>
          <a:p>
            <a:r>
              <a:rPr lang="en-US" dirty="0" smtClean="0">
                <a:solidFill>
                  <a:schemeClr val="bg1"/>
                </a:solidFill>
              </a:rPr>
              <a:t>What are the types of funding and how can they be used?</a:t>
            </a:r>
          </a:p>
          <a:p>
            <a:r>
              <a:rPr lang="en-US" dirty="0" smtClean="0">
                <a:solidFill>
                  <a:schemeClr val="bg1"/>
                </a:solidFill>
              </a:rPr>
              <a:t>What are the central challenges of grants management?</a:t>
            </a:r>
          </a:p>
          <a:p>
            <a:r>
              <a:rPr lang="en-US" dirty="0" smtClean="0">
                <a:solidFill>
                  <a:schemeClr val="bg1"/>
                </a:solidFill>
              </a:rPr>
              <a:t>What can happen if you mismanage?</a:t>
            </a:r>
          </a:p>
          <a:p>
            <a:r>
              <a:rPr lang="en-US" dirty="0" smtClean="0">
                <a:solidFill>
                  <a:schemeClr val="bg1"/>
                </a:solidFill>
              </a:rPr>
              <a:t>What are some of the strategies that we use?</a:t>
            </a:r>
          </a:p>
          <a:p>
            <a:endParaRPr lang="en-US" dirty="0">
              <a:solidFill>
                <a:schemeClr val="bg1"/>
              </a:solidFill>
            </a:endParaRPr>
          </a:p>
        </p:txBody>
      </p:sp>
    </p:spTree>
    <p:extLst>
      <p:ext uri="{BB962C8B-B14F-4D97-AF65-F5344CB8AC3E}">
        <p14:creationId xmlns:p14="http://schemas.microsoft.com/office/powerpoint/2010/main" val="376479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What are the types of funding and how can they be used?</a:t>
            </a:r>
            <a:endParaRPr lang="en-US" dirty="0" smtClean="0">
              <a:solidFill>
                <a:srgbClr val="FFFF00"/>
              </a:solidFill>
            </a:endParaRPr>
          </a:p>
        </p:txBody>
      </p:sp>
      <p:sp>
        <p:nvSpPr>
          <p:cNvPr id="3" name="Content Placeholder 2"/>
          <p:cNvSpPr>
            <a:spLocks noGrp="1"/>
          </p:cNvSpPr>
          <p:nvPr>
            <p:ph idx="1"/>
          </p:nvPr>
        </p:nvSpPr>
        <p:spPr>
          <a:xfrm>
            <a:off x="457200" y="1672350"/>
            <a:ext cx="6888306" cy="4525963"/>
          </a:xfrm>
        </p:spPr>
        <p:txBody>
          <a:bodyPr>
            <a:normAutofit lnSpcReduction="10000"/>
          </a:bodyPr>
          <a:lstStyle/>
          <a:p>
            <a:r>
              <a:rPr lang="en-US" dirty="0" smtClean="0">
                <a:solidFill>
                  <a:schemeClr val="accent1"/>
                </a:solidFill>
              </a:rPr>
              <a:t>Awards</a:t>
            </a:r>
            <a:r>
              <a:rPr lang="en-US" dirty="0" smtClean="0">
                <a:solidFill>
                  <a:schemeClr val="bg1"/>
                </a:solidFill>
              </a:rPr>
              <a:t> – you can pretty much use them the way you want</a:t>
            </a:r>
          </a:p>
          <a:p>
            <a:r>
              <a:rPr lang="en-US" dirty="0" smtClean="0">
                <a:solidFill>
                  <a:srgbClr val="4F81BD"/>
                </a:solidFill>
              </a:rPr>
              <a:t>Fellowships</a:t>
            </a:r>
          </a:p>
          <a:p>
            <a:r>
              <a:rPr lang="en-US" dirty="0" smtClean="0">
                <a:solidFill>
                  <a:srgbClr val="4F81BD"/>
                </a:solidFill>
              </a:rPr>
              <a:t>Gifts</a:t>
            </a:r>
          </a:p>
          <a:p>
            <a:r>
              <a:rPr lang="en-US" dirty="0" smtClean="0">
                <a:solidFill>
                  <a:srgbClr val="4F81BD"/>
                </a:solidFill>
              </a:rPr>
              <a:t>Grants</a:t>
            </a:r>
          </a:p>
          <a:p>
            <a:r>
              <a:rPr lang="en-US" dirty="0" smtClean="0">
                <a:solidFill>
                  <a:srgbClr val="4F81BD"/>
                </a:solidFill>
              </a:rPr>
              <a:t>Contracts</a:t>
            </a:r>
            <a:r>
              <a:rPr lang="en-US" dirty="0" smtClean="0">
                <a:solidFill>
                  <a:schemeClr val="bg1"/>
                </a:solidFill>
              </a:rPr>
              <a:t> – you better do what you say and meet your milestones or the funding may be terminated midstrea</a:t>
            </a:r>
            <a:r>
              <a:rPr lang="en-US" dirty="0">
                <a:solidFill>
                  <a:schemeClr val="bg1"/>
                </a:solidFill>
              </a:rPr>
              <a:t>m</a:t>
            </a:r>
          </a:p>
        </p:txBody>
      </p:sp>
      <p:sp>
        <p:nvSpPr>
          <p:cNvPr id="4" name="TextBox 3"/>
          <p:cNvSpPr txBox="1"/>
          <p:nvPr/>
        </p:nvSpPr>
        <p:spPr>
          <a:xfrm>
            <a:off x="7100174" y="1500762"/>
            <a:ext cx="1659591" cy="1200329"/>
          </a:xfrm>
          <a:prstGeom prst="rect">
            <a:avLst/>
          </a:prstGeom>
          <a:noFill/>
        </p:spPr>
        <p:txBody>
          <a:bodyPr wrap="square" rtlCol="0">
            <a:spAutoFit/>
          </a:bodyPr>
          <a:lstStyle/>
          <a:p>
            <a:pPr algn="ctr"/>
            <a:r>
              <a:rPr lang="en-US" sz="3600" dirty="0" smtClean="0">
                <a:solidFill>
                  <a:srgbClr val="FF6600"/>
                </a:solidFill>
              </a:rPr>
              <a:t>Very flexible</a:t>
            </a:r>
            <a:endParaRPr lang="en-US" sz="3600" dirty="0">
              <a:solidFill>
                <a:srgbClr val="FF6600"/>
              </a:solidFill>
            </a:endParaRPr>
          </a:p>
        </p:txBody>
      </p:sp>
      <p:sp>
        <p:nvSpPr>
          <p:cNvPr id="5" name="TextBox 4"/>
          <p:cNvSpPr txBox="1"/>
          <p:nvPr/>
        </p:nvSpPr>
        <p:spPr>
          <a:xfrm>
            <a:off x="6970295" y="4994276"/>
            <a:ext cx="1919356" cy="1200329"/>
          </a:xfrm>
          <a:prstGeom prst="rect">
            <a:avLst/>
          </a:prstGeom>
          <a:noFill/>
        </p:spPr>
        <p:txBody>
          <a:bodyPr wrap="square" rtlCol="0">
            <a:spAutoFit/>
          </a:bodyPr>
          <a:lstStyle/>
          <a:p>
            <a:pPr algn="ctr"/>
            <a:r>
              <a:rPr lang="en-US" sz="3600" dirty="0" smtClean="0">
                <a:solidFill>
                  <a:srgbClr val="FF6600"/>
                </a:solidFill>
              </a:rPr>
              <a:t>Very inflexible</a:t>
            </a:r>
            <a:endParaRPr lang="en-US" sz="3600" dirty="0">
              <a:solidFill>
                <a:srgbClr val="FF6600"/>
              </a:solidFill>
            </a:endParaRPr>
          </a:p>
        </p:txBody>
      </p:sp>
      <p:cxnSp>
        <p:nvCxnSpPr>
          <p:cNvPr id="7" name="Straight Arrow Connector 6"/>
          <p:cNvCxnSpPr/>
          <p:nvPr/>
        </p:nvCxnSpPr>
        <p:spPr>
          <a:xfrm flipH="1">
            <a:off x="7937186" y="3001499"/>
            <a:ext cx="0" cy="1688345"/>
          </a:xfrm>
          <a:prstGeom prst="straightConnector1">
            <a:avLst/>
          </a:prstGeom>
          <a:ln w="76200" cmpd="sng">
            <a:solidFill>
              <a:schemeClr val="accent6">
                <a:lumMod val="75000"/>
              </a:schemeClr>
            </a:solidFill>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40926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57200" y="188058"/>
            <a:ext cx="8229600" cy="1143000"/>
          </a:xfrm>
        </p:spPr>
        <p:txBody>
          <a:bodyPr/>
          <a:lstStyle/>
          <a:p>
            <a:r>
              <a:rPr lang="en-US" dirty="0" smtClean="0">
                <a:solidFill>
                  <a:srgbClr val="FFFF00"/>
                </a:solidFill>
              </a:rPr>
              <a:t>Indirect Costs (aka F&amp;A)</a:t>
            </a:r>
            <a:endParaRPr lang="en-US" dirty="0">
              <a:solidFill>
                <a:srgbClr val="FFFF00"/>
              </a:solidFill>
            </a:endParaRPr>
          </a:p>
        </p:txBody>
      </p:sp>
      <p:pic>
        <p:nvPicPr>
          <p:cNvPr id="9" name="Picture 8" descr="The-Scream-Edvard-Mun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8790" y="1648518"/>
            <a:ext cx="3699112" cy="4657518"/>
          </a:xfrm>
          <a:prstGeom prst="rect">
            <a:avLst/>
          </a:prstGeom>
        </p:spPr>
      </p:pic>
      <p:sp>
        <p:nvSpPr>
          <p:cNvPr id="10" name="TextBox 9"/>
          <p:cNvSpPr txBox="1"/>
          <p:nvPr/>
        </p:nvSpPr>
        <p:spPr>
          <a:xfrm>
            <a:off x="707134" y="1601776"/>
            <a:ext cx="3867574" cy="4524315"/>
          </a:xfrm>
          <a:prstGeom prst="rect">
            <a:avLst/>
          </a:prstGeom>
          <a:noFill/>
        </p:spPr>
        <p:txBody>
          <a:bodyPr wrap="square" rtlCol="0">
            <a:spAutoFit/>
          </a:bodyPr>
          <a:lstStyle/>
          <a:p>
            <a:pPr marL="285750" indent="-285750">
              <a:buFont typeface="Arial"/>
              <a:buChar char="•"/>
            </a:pPr>
            <a:r>
              <a:rPr lang="en-US" sz="2400" dirty="0" smtClean="0">
                <a:solidFill>
                  <a:schemeClr val="bg1"/>
                </a:solidFill>
              </a:rPr>
              <a:t>Need to raise about $2 for every $1 that we control</a:t>
            </a:r>
          </a:p>
          <a:p>
            <a:pPr marL="285750" indent="-285750">
              <a:buFont typeface="Arial"/>
              <a:buChar char="•"/>
            </a:pPr>
            <a:r>
              <a:rPr lang="en-US" sz="2400" dirty="0" smtClean="0">
                <a:solidFill>
                  <a:schemeClr val="bg1"/>
                </a:solidFill>
              </a:rPr>
              <a:t>The rate for each institution is negotiated with the Federal government</a:t>
            </a:r>
          </a:p>
          <a:p>
            <a:pPr marL="285750" indent="-285750">
              <a:buFont typeface="Arial"/>
              <a:buChar char="•"/>
            </a:pPr>
            <a:r>
              <a:rPr lang="en-US" sz="2400" dirty="0" smtClean="0">
                <a:solidFill>
                  <a:schemeClr val="bg1"/>
                </a:solidFill>
              </a:rPr>
              <a:t>Many foundations and donors misunderstand indirect costs and only agree to pay little or none</a:t>
            </a:r>
          </a:p>
          <a:p>
            <a:pPr marL="285750" indent="-285750">
              <a:buFont typeface="Arial"/>
              <a:buChar char="•"/>
            </a:pPr>
            <a:r>
              <a:rPr lang="en-US" sz="2400" dirty="0" smtClean="0">
                <a:solidFill>
                  <a:schemeClr val="bg1"/>
                </a:solidFill>
              </a:rPr>
              <a:t>Big headaches for everyone</a:t>
            </a:r>
            <a:endParaRPr lang="en-US" sz="2400" dirty="0">
              <a:solidFill>
                <a:schemeClr val="bg1"/>
              </a:solidFill>
            </a:endParaRPr>
          </a:p>
        </p:txBody>
      </p:sp>
    </p:spTree>
    <p:extLst>
      <p:ext uri="{BB962C8B-B14F-4D97-AF65-F5344CB8AC3E}">
        <p14:creationId xmlns:p14="http://schemas.microsoft.com/office/powerpoint/2010/main" val="1208970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The Process</a:t>
            </a:r>
            <a:endParaRPr lang="en-US" dirty="0" smtClean="0">
              <a:solidFill>
                <a:srgbClr val="FFFF00"/>
              </a:solidFill>
            </a:endParaRPr>
          </a:p>
        </p:txBody>
      </p:sp>
      <p:sp>
        <p:nvSpPr>
          <p:cNvPr id="3" name="Content Placeholder 2"/>
          <p:cNvSpPr>
            <a:spLocks noGrp="1"/>
          </p:cNvSpPr>
          <p:nvPr>
            <p:ph idx="1"/>
          </p:nvPr>
        </p:nvSpPr>
        <p:spPr>
          <a:xfrm>
            <a:off x="486061" y="1427040"/>
            <a:ext cx="8229601" cy="4749133"/>
          </a:xfrm>
        </p:spPr>
        <p:txBody>
          <a:bodyPr>
            <a:normAutofit/>
          </a:bodyPr>
          <a:lstStyle/>
          <a:p>
            <a:r>
              <a:rPr lang="en-US" dirty="0" smtClean="0">
                <a:solidFill>
                  <a:schemeClr val="accent1"/>
                </a:solidFill>
              </a:rPr>
              <a:t>“Pre-award” </a:t>
            </a:r>
            <a:r>
              <a:rPr lang="en-US" dirty="0" smtClean="0">
                <a:solidFill>
                  <a:schemeClr val="bg1"/>
                </a:solidFill>
              </a:rPr>
              <a:t>– at the time you apply, your grants department develops a spending plan (i.e., a budget) with you.</a:t>
            </a:r>
          </a:p>
          <a:p>
            <a:r>
              <a:rPr lang="en-US" dirty="0" smtClean="0">
                <a:solidFill>
                  <a:srgbClr val="4F81BD"/>
                </a:solidFill>
              </a:rPr>
              <a:t>“Post-award”</a:t>
            </a:r>
            <a:r>
              <a:rPr lang="en-US" dirty="0" smtClean="0">
                <a:solidFill>
                  <a:schemeClr val="bg1"/>
                </a:solidFill>
              </a:rPr>
              <a:t> </a:t>
            </a:r>
          </a:p>
          <a:p>
            <a:pPr lvl="1"/>
            <a:r>
              <a:rPr lang="en-US" dirty="0" smtClean="0">
                <a:solidFill>
                  <a:schemeClr val="bg1"/>
                </a:solidFill>
              </a:rPr>
              <a:t> Your grants department creates an account that you can charge</a:t>
            </a:r>
          </a:p>
          <a:p>
            <a:pPr lvl="1"/>
            <a:r>
              <a:rPr lang="en-US" dirty="0" smtClean="0">
                <a:solidFill>
                  <a:schemeClr val="bg1"/>
                </a:solidFill>
              </a:rPr>
              <a:t>They meet with you regularly to monitor spending</a:t>
            </a:r>
          </a:p>
          <a:p>
            <a:pPr lvl="1"/>
            <a:r>
              <a:rPr lang="en-US" dirty="0">
                <a:solidFill>
                  <a:schemeClr val="bg1"/>
                </a:solidFill>
              </a:rPr>
              <a:t> </a:t>
            </a:r>
            <a:r>
              <a:rPr lang="en-US" dirty="0" smtClean="0">
                <a:solidFill>
                  <a:schemeClr val="bg1"/>
                </a:solidFill>
              </a:rPr>
              <a:t>They bear responsibility for making sure the grant is spent in a way that the funder wanted </a:t>
            </a:r>
          </a:p>
          <a:p>
            <a:endParaRPr lang="en-US" dirty="0" smtClean="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230700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So, to answer Erica’s specific question</a:t>
            </a:r>
            <a:endParaRPr lang="en-US" dirty="0" smtClean="0">
              <a:solidFill>
                <a:srgbClr val="FFFF00"/>
              </a:solidFill>
            </a:endParaRPr>
          </a:p>
        </p:txBody>
      </p:sp>
      <p:sp>
        <p:nvSpPr>
          <p:cNvPr id="3" name="Content Placeholder 2"/>
          <p:cNvSpPr>
            <a:spLocks noGrp="1"/>
          </p:cNvSpPr>
          <p:nvPr>
            <p:ph idx="1"/>
          </p:nvPr>
        </p:nvSpPr>
        <p:spPr>
          <a:xfrm>
            <a:off x="486061" y="1484760"/>
            <a:ext cx="8229601" cy="4749133"/>
          </a:xfrm>
        </p:spPr>
        <p:txBody>
          <a:bodyPr>
            <a:normAutofit fontScale="92500" lnSpcReduction="20000"/>
          </a:bodyPr>
          <a:lstStyle/>
          <a:p>
            <a:r>
              <a:rPr lang="en-US" dirty="0" smtClean="0">
                <a:solidFill>
                  <a:schemeClr val="accent4">
                    <a:lumMod val="60000"/>
                    <a:lumOff val="40000"/>
                  </a:schemeClr>
                </a:solidFill>
              </a:rPr>
              <a:t>Q: how do you take the funding you have from RO1s, foundations, </a:t>
            </a:r>
            <a:r>
              <a:rPr lang="en-US" dirty="0" err="1" smtClean="0">
                <a:solidFill>
                  <a:schemeClr val="accent4">
                    <a:lumMod val="60000"/>
                    <a:lumOff val="40000"/>
                  </a:schemeClr>
                </a:solidFill>
              </a:rPr>
              <a:t>etc</a:t>
            </a:r>
            <a:r>
              <a:rPr lang="en-US" dirty="0" smtClean="0">
                <a:solidFill>
                  <a:schemeClr val="accent4">
                    <a:lumMod val="60000"/>
                    <a:lumOff val="40000"/>
                  </a:schemeClr>
                </a:solidFill>
              </a:rPr>
              <a:t> and figure out how to distribute it between resources, people, etc.  I'd be interested to hear a little about the logistics, and also about how you decide where it's best to send resources (like choosing a new postdoc </a:t>
            </a:r>
            <a:r>
              <a:rPr lang="en-US" dirty="0" err="1" smtClean="0">
                <a:solidFill>
                  <a:schemeClr val="accent4">
                    <a:lumMod val="60000"/>
                    <a:lumOff val="40000"/>
                  </a:schemeClr>
                </a:solidFill>
              </a:rPr>
              <a:t>vs</a:t>
            </a:r>
            <a:r>
              <a:rPr lang="en-US" dirty="0" smtClean="0">
                <a:solidFill>
                  <a:schemeClr val="accent4">
                    <a:lumMod val="60000"/>
                    <a:lumOff val="40000"/>
                  </a:schemeClr>
                </a:solidFill>
              </a:rPr>
              <a:t> a new piece of equipment.)</a:t>
            </a:r>
          </a:p>
          <a:p>
            <a:r>
              <a:rPr lang="en-US" dirty="0" smtClean="0">
                <a:solidFill>
                  <a:schemeClr val="accent3">
                    <a:lumMod val="60000"/>
                    <a:lumOff val="40000"/>
                  </a:schemeClr>
                </a:solidFill>
              </a:rPr>
              <a:t>A: It is primarily determined by the work that you propose and the budget you made when you framed the research program. Some mid-course adjustments can be made depending on the source and the restrictions attached to the funds.</a:t>
            </a:r>
          </a:p>
          <a:p>
            <a:endParaRPr lang="en-US" dirty="0" smtClean="0">
              <a:solidFill>
                <a:schemeClr val="bg1"/>
              </a:solidFill>
            </a:endParaRPr>
          </a:p>
        </p:txBody>
      </p:sp>
    </p:spTree>
    <p:extLst>
      <p:ext uri="{BB962C8B-B14F-4D97-AF65-F5344CB8AC3E}">
        <p14:creationId xmlns:p14="http://schemas.microsoft.com/office/powerpoint/2010/main" val="2462619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9786"/>
          </a:xfrm>
        </p:spPr>
        <p:txBody>
          <a:bodyPr>
            <a:normAutofit/>
          </a:bodyPr>
          <a:lstStyle/>
          <a:p>
            <a:r>
              <a:rPr lang="en-US" dirty="0" smtClean="0">
                <a:solidFill>
                  <a:srgbClr val="FFFF00"/>
                </a:solidFill>
              </a:rPr>
              <a:t>What are the central challenges?</a:t>
            </a:r>
            <a:endParaRPr lang="en-US" dirty="0" smtClean="0">
              <a:solidFill>
                <a:srgbClr val="FFFF00"/>
              </a:solidFill>
            </a:endParaRPr>
          </a:p>
        </p:txBody>
      </p:sp>
      <p:sp>
        <p:nvSpPr>
          <p:cNvPr id="3" name="Content Placeholder 2"/>
          <p:cNvSpPr>
            <a:spLocks noGrp="1"/>
          </p:cNvSpPr>
          <p:nvPr>
            <p:ph idx="1"/>
          </p:nvPr>
        </p:nvSpPr>
        <p:spPr>
          <a:xfrm>
            <a:off x="457199" y="1253880"/>
            <a:ext cx="8374725" cy="5369628"/>
          </a:xfrm>
        </p:spPr>
        <p:txBody>
          <a:bodyPr>
            <a:normAutofit lnSpcReduction="10000"/>
          </a:bodyPr>
          <a:lstStyle/>
          <a:p>
            <a:r>
              <a:rPr lang="en-US" dirty="0" smtClean="0">
                <a:solidFill>
                  <a:schemeClr val="accent1"/>
                </a:solidFill>
              </a:rPr>
              <a:t>How do you accomplish important (and often expensive) scientific goals and create a lab environment where people can focus on developing as scientists without overly worrying about funding when….</a:t>
            </a:r>
          </a:p>
          <a:p>
            <a:pPr lvl="1"/>
            <a:r>
              <a:rPr lang="en-US" dirty="0" smtClean="0">
                <a:solidFill>
                  <a:srgbClr val="FFFFFF"/>
                </a:solidFill>
              </a:rPr>
              <a:t>Obtaining funding is difficult and gaps are common</a:t>
            </a:r>
          </a:p>
          <a:p>
            <a:pPr lvl="1"/>
            <a:r>
              <a:rPr lang="en-US" dirty="0" smtClean="0">
                <a:solidFill>
                  <a:srgbClr val="FFFFFF"/>
                </a:solidFill>
              </a:rPr>
              <a:t>You can’t run a profit (save) and you can’t run a loss</a:t>
            </a:r>
          </a:p>
          <a:p>
            <a:pPr lvl="1"/>
            <a:r>
              <a:rPr lang="en-US" dirty="0" smtClean="0">
                <a:solidFill>
                  <a:srgbClr val="FFFFFF"/>
                </a:solidFill>
              </a:rPr>
              <a:t>There is often a mismatch between what work can attract funding and which questions are the critical ones to pursue</a:t>
            </a:r>
          </a:p>
          <a:p>
            <a:pPr lvl="1"/>
            <a:r>
              <a:rPr lang="en-US" dirty="0" smtClean="0">
                <a:solidFill>
                  <a:srgbClr val="FFFFFF"/>
                </a:solidFill>
              </a:rPr>
              <a:t>No double dipping</a:t>
            </a:r>
          </a:p>
          <a:p>
            <a:endParaRPr lang="en-US" dirty="0" smtClean="0">
              <a:solidFill>
                <a:schemeClr val="bg1"/>
              </a:solidFill>
            </a:endParaRPr>
          </a:p>
        </p:txBody>
      </p:sp>
    </p:spTree>
    <p:extLst>
      <p:ext uri="{BB962C8B-B14F-4D97-AF65-F5344CB8AC3E}">
        <p14:creationId xmlns:p14="http://schemas.microsoft.com/office/powerpoint/2010/main" val="1362264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9786"/>
          </a:xfrm>
        </p:spPr>
        <p:txBody>
          <a:bodyPr>
            <a:normAutofit fontScale="90000"/>
          </a:bodyPr>
          <a:lstStyle/>
          <a:p>
            <a:r>
              <a:rPr lang="en-US" dirty="0" smtClean="0">
                <a:solidFill>
                  <a:srgbClr val="FFFF00"/>
                </a:solidFill>
              </a:rPr>
              <a:t>What can happen if you mismanage?</a:t>
            </a:r>
            <a:endParaRPr lang="en-US" dirty="0" smtClean="0">
              <a:solidFill>
                <a:srgbClr val="FFFF00"/>
              </a:solidFill>
            </a:endParaRPr>
          </a:p>
        </p:txBody>
      </p:sp>
      <p:sp>
        <p:nvSpPr>
          <p:cNvPr id="3" name="Content Placeholder 2"/>
          <p:cNvSpPr>
            <a:spLocks noGrp="1"/>
          </p:cNvSpPr>
          <p:nvPr>
            <p:ph idx="1"/>
          </p:nvPr>
        </p:nvSpPr>
        <p:spPr>
          <a:xfrm>
            <a:off x="644803" y="1354890"/>
            <a:ext cx="7710888" cy="4907858"/>
          </a:xfrm>
        </p:spPr>
        <p:txBody>
          <a:bodyPr>
            <a:normAutofit lnSpcReduction="10000"/>
          </a:bodyPr>
          <a:lstStyle/>
          <a:p>
            <a:r>
              <a:rPr lang="en-US" dirty="0" smtClean="0">
                <a:solidFill>
                  <a:schemeClr val="accent1"/>
                </a:solidFill>
              </a:rPr>
              <a:t>If you run out of money…</a:t>
            </a:r>
          </a:p>
          <a:p>
            <a:pPr lvl="1"/>
            <a:r>
              <a:rPr lang="en-US" dirty="0" smtClean="0">
                <a:solidFill>
                  <a:srgbClr val="FFFFFF"/>
                </a:solidFill>
              </a:rPr>
              <a:t>For a project, you may be forced to let people go</a:t>
            </a:r>
          </a:p>
          <a:p>
            <a:pPr lvl="2"/>
            <a:r>
              <a:rPr lang="en-US" dirty="0" smtClean="0">
                <a:solidFill>
                  <a:srgbClr val="FFFFFF"/>
                </a:solidFill>
              </a:rPr>
              <a:t>Which could disrupt the careers of your trainees</a:t>
            </a:r>
          </a:p>
          <a:p>
            <a:pPr lvl="2"/>
            <a:r>
              <a:rPr lang="en-US" dirty="0" smtClean="0">
                <a:solidFill>
                  <a:srgbClr val="FFFFFF"/>
                </a:solidFill>
              </a:rPr>
              <a:t>Loss of critical expertise from the lab that is often difficult to recover</a:t>
            </a:r>
          </a:p>
          <a:p>
            <a:pPr lvl="2"/>
            <a:r>
              <a:rPr lang="en-US" dirty="0" smtClean="0">
                <a:solidFill>
                  <a:srgbClr val="FFFFFF"/>
                </a:solidFill>
              </a:rPr>
              <a:t>Lower morale among those that remain</a:t>
            </a:r>
          </a:p>
          <a:p>
            <a:pPr lvl="1"/>
            <a:r>
              <a:rPr lang="en-US" dirty="0" smtClean="0">
                <a:solidFill>
                  <a:srgbClr val="FFFFFF"/>
                </a:solidFill>
              </a:rPr>
              <a:t>For your lab, you may be forced to close the lab</a:t>
            </a:r>
          </a:p>
          <a:p>
            <a:pPr lvl="2"/>
            <a:r>
              <a:rPr lang="en-US" dirty="0">
                <a:solidFill>
                  <a:srgbClr val="FFFFFF"/>
                </a:solidFill>
              </a:rPr>
              <a:t> </a:t>
            </a:r>
            <a:r>
              <a:rPr lang="en-US" dirty="0" smtClean="0">
                <a:solidFill>
                  <a:srgbClr val="FFFFFF"/>
                </a:solidFill>
              </a:rPr>
              <a:t>And lose your job, if you don’t have tenure.</a:t>
            </a:r>
          </a:p>
          <a:p>
            <a:pPr lvl="2"/>
            <a:r>
              <a:rPr lang="en-US" dirty="0" smtClean="0">
                <a:solidFill>
                  <a:srgbClr val="FFFFFF"/>
                </a:solidFill>
              </a:rPr>
              <a:t>Take a salary cut and become a full time teacher  (or a clinician), if you have tenure.</a:t>
            </a:r>
          </a:p>
          <a:p>
            <a:endParaRPr lang="en-US" dirty="0" smtClean="0">
              <a:solidFill>
                <a:schemeClr val="bg1"/>
              </a:solidFill>
            </a:endParaRPr>
          </a:p>
        </p:txBody>
      </p:sp>
    </p:spTree>
    <p:extLst>
      <p:ext uri="{BB962C8B-B14F-4D97-AF65-F5344CB8AC3E}">
        <p14:creationId xmlns:p14="http://schemas.microsoft.com/office/powerpoint/2010/main" val="3537050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What are some of the strategies that we use?</a:t>
            </a:r>
            <a:endParaRPr lang="en-US" dirty="0" smtClean="0">
              <a:solidFill>
                <a:srgbClr val="FFFF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938336289"/>
              </p:ext>
            </p:extLst>
          </p:nvPr>
        </p:nvGraphicFramePr>
        <p:xfrm>
          <a:off x="471631" y="1873210"/>
          <a:ext cx="8229600" cy="4386554"/>
        </p:xfrm>
        <a:graphic>
          <a:graphicData uri="http://schemas.openxmlformats.org/drawingml/2006/table">
            <a:tbl>
              <a:tblPr firstRow="1" bandRow="1">
                <a:tableStyleId>{5C22544A-7EE6-4342-B048-85BDC9FD1C3A}</a:tableStyleId>
              </a:tblPr>
              <a:tblGrid>
                <a:gridCol w="2459083"/>
                <a:gridCol w="3027317"/>
                <a:gridCol w="2743200"/>
              </a:tblGrid>
              <a:tr h="911835">
                <a:tc>
                  <a:txBody>
                    <a:bodyPr/>
                    <a:lstStyle/>
                    <a:p>
                      <a:endParaRPr lang="en-US" dirty="0"/>
                    </a:p>
                  </a:txBody>
                  <a:tcPr/>
                </a:tc>
                <a:tc>
                  <a:txBody>
                    <a:bodyPr/>
                    <a:lstStyle/>
                    <a:p>
                      <a:pPr algn="ctr"/>
                      <a:r>
                        <a:rPr lang="en-US" sz="4800" dirty="0" smtClean="0"/>
                        <a:t>Small lab</a:t>
                      </a:r>
                      <a:endParaRPr lang="en-US" sz="4800" dirty="0"/>
                    </a:p>
                  </a:txBody>
                  <a:tcPr/>
                </a:tc>
                <a:tc>
                  <a:txBody>
                    <a:bodyPr/>
                    <a:lstStyle/>
                    <a:p>
                      <a:pPr algn="ctr"/>
                      <a:r>
                        <a:rPr lang="en-US" sz="4800" dirty="0" smtClean="0"/>
                        <a:t>Big lab</a:t>
                      </a:r>
                      <a:endParaRPr lang="en-US" sz="4800" dirty="0"/>
                    </a:p>
                  </a:txBody>
                  <a:tcPr/>
                </a:tc>
              </a:tr>
              <a:tr h="1419892">
                <a:tc>
                  <a:txBody>
                    <a:bodyPr/>
                    <a:lstStyle/>
                    <a:p>
                      <a:r>
                        <a:rPr lang="en-US" sz="4000" dirty="0" smtClean="0"/>
                        <a:t>Positives</a:t>
                      </a:r>
                      <a:endParaRPr lang="en-US" sz="4000" dirty="0"/>
                    </a:p>
                  </a:txBody>
                  <a:tcPr/>
                </a:tc>
                <a:tc>
                  <a:txBody>
                    <a:bodyPr/>
                    <a:lstStyle/>
                    <a:p>
                      <a:pPr marL="285750" indent="-285750">
                        <a:buFontTx/>
                        <a:buChar char="-"/>
                      </a:pPr>
                      <a:r>
                        <a:rPr lang="en-US" baseline="0" dirty="0" smtClean="0"/>
                        <a:t>Fewer salaries and projects means fewer grants are required to run the lab</a:t>
                      </a:r>
                    </a:p>
                    <a:p>
                      <a:pPr marL="285750" indent="-285750">
                        <a:buFontTx/>
                        <a:buChar char="-"/>
                      </a:pPr>
                      <a:endParaRPr lang="en-US" dirty="0"/>
                    </a:p>
                  </a:txBody>
                  <a:tcPr/>
                </a:tc>
                <a:tc>
                  <a:txBody>
                    <a:bodyPr/>
                    <a:lstStyle/>
                    <a:p>
                      <a:pPr marL="285750" indent="-285750">
                        <a:buFontTx/>
                        <a:buChar char="-"/>
                      </a:pPr>
                      <a:r>
                        <a:rPr lang="en-US" dirty="0" smtClean="0"/>
                        <a:t>Economy of scale</a:t>
                      </a:r>
                    </a:p>
                    <a:p>
                      <a:pPr marL="285750" indent="-285750">
                        <a:buFontTx/>
                        <a:buChar char="-"/>
                      </a:pPr>
                      <a:r>
                        <a:rPr lang="en-US" dirty="0" smtClean="0"/>
                        <a:t>Easier</a:t>
                      </a:r>
                      <a:r>
                        <a:rPr lang="en-US" baseline="0" dirty="0" smtClean="0"/>
                        <a:t> to diversify across funding agencies and scientific areas</a:t>
                      </a:r>
                    </a:p>
                    <a:p>
                      <a:pPr marL="285750" indent="-285750">
                        <a:buFontTx/>
                        <a:buChar char="-"/>
                      </a:pPr>
                      <a:r>
                        <a:rPr lang="en-US" baseline="0" dirty="0" smtClean="0"/>
                        <a:t>Funding gaps easier to manage</a:t>
                      </a:r>
                    </a:p>
                  </a:txBody>
                  <a:tcPr/>
                </a:tc>
              </a:tr>
              <a:tr h="1419892">
                <a:tc>
                  <a:txBody>
                    <a:bodyPr/>
                    <a:lstStyle/>
                    <a:p>
                      <a:r>
                        <a:rPr lang="en-US" sz="4000" dirty="0" smtClean="0"/>
                        <a:t>Negatives</a:t>
                      </a:r>
                      <a:endParaRPr lang="en-US" sz="4000" dirty="0"/>
                    </a:p>
                  </a:txBody>
                  <a:tcPr/>
                </a:tc>
                <a:tc>
                  <a:txBody>
                    <a:bodyPr/>
                    <a:lstStyle/>
                    <a:p>
                      <a:pPr marL="285750" indent="-285750">
                        <a:buFontTx/>
                        <a:buChar char="-"/>
                      </a:pPr>
                      <a:r>
                        <a:rPr lang="en-US" dirty="0" smtClean="0"/>
                        <a:t>Fewer</a:t>
                      </a:r>
                      <a:r>
                        <a:rPr lang="en-US" baseline="0" dirty="0" smtClean="0"/>
                        <a:t> grants means a funding gap has a bigger effect</a:t>
                      </a:r>
                    </a:p>
                    <a:p>
                      <a:pPr marL="285750" indent="-285750">
                        <a:buFontTx/>
                        <a:buChar char="-"/>
                      </a:pPr>
                      <a:r>
                        <a:rPr lang="en-US" baseline="0" dirty="0" smtClean="0"/>
                        <a:t>Fewer projects means it may be harder to find new sources</a:t>
                      </a:r>
                      <a:endParaRPr lang="en-US" dirty="0"/>
                    </a:p>
                  </a:txBody>
                  <a:tcPr/>
                </a:tc>
                <a:tc>
                  <a:txBody>
                    <a:bodyPr/>
                    <a:lstStyle/>
                    <a:p>
                      <a:pPr marL="285750" indent="-285750">
                        <a:buFontTx/>
                        <a:buChar char="-"/>
                      </a:pPr>
                      <a:r>
                        <a:rPr lang="en-US" dirty="0" smtClean="0"/>
                        <a:t>A</a:t>
                      </a:r>
                      <a:r>
                        <a:rPr lang="en-US" baseline="0" dirty="0" smtClean="0"/>
                        <a:t> lot of responsibility</a:t>
                      </a:r>
                      <a:endParaRPr lang="en-US" dirty="0" smtClean="0"/>
                    </a:p>
                    <a:p>
                      <a:pPr marL="285750" indent="-285750">
                        <a:buFontTx/>
                        <a:buChar char="-"/>
                      </a:pPr>
                      <a:r>
                        <a:rPr lang="en-US" dirty="0" smtClean="0"/>
                        <a:t>Spend</a:t>
                      </a:r>
                      <a:r>
                        <a:rPr lang="en-US" baseline="0" dirty="0" smtClean="0"/>
                        <a:t> a great deal of time fund raising</a:t>
                      </a:r>
                      <a:endParaRPr lang="en-US" dirty="0"/>
                    </a:p>
                  </a:txBody>
                  <a:tcPr/>
                </a:tc>
              </a:tr>
            </a:tbl>
          </a:graphicData>
        </a:graphic>
      </p:graphicFrame>
    </p:spTree>
    <p:extLst>
      <p:ext uri="{BB962C8B-B14F-4D97-AF65-F5344CB8AC3E}">
        <p14:creationId xmlns:p14="http://schemas.microsoft.com/office/powerpoint/2010/main" val="387550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800</TotalTime>
  <Words>789</Words>
  <Application>Microsoft Macintosh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Grants Management 101</vt:lpstr>
      <vt:lpstr>What are the types of funding and how can they be used?</vt:lpstr>
      <vt:lpstr>Indirect Costs (aka F&amp;A)</vt:lpstr>
      <vt:lpstr>The Process</vt:lpstr>
      <vt:lpstr>So, to answer Erica’s specific question</vt:lpstr>
      <vt:lpstr>What are the central challenges?</vt:lpstr>
      <vt:lpstr>What can happen if you mismanage?</vt:lpstr>
      <vt:lpstr>What are some of the strategies that we use?</vt:lpstr>
      <vt:lpstr>What are some of the strategies that we use?</vt:lpstr>
      <vt:lpstr>What are some of the strategies that we use?</vt:lpstr>
      <vt:lpstr>Grants Management 101</vt:lpstr>
      <vt:lpstr>Feedback on the Mentoring Survey</vt:lpstr>
    </vt:vector>
  </TitlesOfParts>
  <Company>The J. David Gladstone Institutes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Finkbeiner</dc:creator>
  <cp:lastModifiedBy>Steven Finkbeiner</cp:lastModifiedBy>
  <cp:revision>25</cp:revision>
  <dcterms:created xsi:type="dcterms:W3CDTF">2012-08-21T02:41:43Z</dcterms:created>
  <dcterms:modified xsi:type="dcterms:W3CDTF">2012-08-21T16:02:41Z</dcterms:modified>
</cp:coreProperties>
</file>